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g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media/image16.jpg" ContentType="image/jpg"/>
  <Override PartName="/ppt/media/image17.jpg" ContentType="image/jpg"/>
  <Override PartName="/ppt/media/image18.jpg" ContentType="image/jpg"/>
  <Override PartName="/ppt/media/image20.jpg" ContentType="image/jpg"/>
  <Override PartName="/ppt/media/image21.jpg" ContentType="image/jpg"/>
  <Override PartName="/ppt/media/image22.jpg" ContentType="image/jpg"/>
  <Override PartName="/ppt/media/image23.jpg" ContentType="image/jpg"/>
  <Override PartName="/ppt/media/image26.jpg" ContentType="image/jpg"/>
  <Override PartName="/ppt/media/image27.jpg" ContentType="image/jpg"/>
  <Override PartName="/ppt/media/image28.jpg" ContentType="image/jpg"/>
  <Override PartName="/ppt/media/image29.jpg" ContentType="image/jpg"/>
  <Override PartName="/ppt/media/image30.jpg" ContentType="image/jpg"/>
  <Override PartName="/ppt/media/image31.jpg" ContentType="image/jpg"/>
  <Override PartName="/ppt/media/image32.jpg" ContentType="image/jpg"/>
  <Override PartName="/ppt/media/image33.jpg" ContentType="image/jpg"/>
  <Override PartName="/ppt/media/image34.jpg" ContentType="image/jpg"/>
  <Override PartName="/ppt/media/image35.jpg" ContentType="image/jpg"/>
  <Override PartName="/ppt/media/image36.jpg" ContentType="image/jpg"/>
  <Override PartName="/ppt/media/image37.jpg" ContentType="image/jpg"/>
  <Override PartName="/ppt/media/image38.jpg" ContentType="image/jpg"/>
  <Override PartName="/ppt/media/image39.jpg" ContentType="image/jpg"/>
  <Override PartName="/ppt/media/image40.jpg" ContentType="image/jpg"/>
  <Override PartName="/ppt/media/image41.jpg" ContentType="image/jpg"/>
  <Override PartName="/ppt/media/image42.jpg" ContentType="image/jpg"/>
  <Override PartName="/ppt/media/image43.jpg" ContentType="image/jpg"/>
  <Override PartName="/ppt/media/image44.jpg" ContentType="image/jpg"/>
  <Override PartName="/ppt/media/image45.jpg" ContentType="image/jpg"/>
  <Override PartName="/ppt/media/image46.jpg" ContentType="image/jpg"/>
  <Override PartName="/ppt/media/image47.jpg" ContentType="image/jpg"/>
  <Override PartName="/ppt/media/image48.jpg" ContentType="image/jpg"/>
  <Override PartName="/ppt/media/image49.jpg" ContentType="image/jpg"/>
  <Override PartName="/ppt/media/image50.jpg" ContentType="image/jpg"/>
  <Override PartName="/ppt/media/image51.jpg" ContentType="image/jpg"/>
  <Override PartName="/ppt/media/image53.jpg" ContentType="image/jpg"/>
  <Override PartName="/ppt/media/image54.jpg" ContentType="image/jpg"/>
  <Override PartName="/ppt/media/image55.jpg" ContentType="image/jpg"/>
  <Override PartName="/ppt/media/image56.jpg" ContentType="image/jpg"/>
  <Override PartName="/ppt/media/image57.jpg" ContentType="image/jpg"/>
  <Override PartName="/ppt/media/image58.jpg" ContentType="image/jpg"/>
  <Override PartName="/ppt/media/image59.jpg" ContentType="image/jpg"/>
  <Override PartName="/ppt/media/image60.jpg" ContentType="image/jpg"/>
  <Override PartName="/ppt/media/image61.jpg" ContentType="image/jpg"/>
  <Override PartName="/ppt/media/image62.jpg" ContentType="image/jpg"/>
  <Override PartName="/ppt/media/image63.jpg" ContentType="image/jpg"/>
  <Override PartName="/ppt/media/image64.jpg" ContentType="image/jpg"/>
  <Override PartName="/ppt/media/image65.jpg" ContentType="image/jpg"/>
  <Override PartName="/ppt/media/image66.jpg" ContentType="image/jpg"/>
  <Override PartName="/ppt/media/image67.jpg" ContentType="image/jpg"/>
  <Override PartName="/ppt/media/image68.jpg" ContentType="image/jpg"/>
  <Override PartName="/ppt/media/image69.jpg" ContentType="image/jpg"/>
  <Override PartName="/ppt/media/image70.jpg" ContentType="image/jpg"/>
  <Override PartName="/ppt/media/image71.jpg" ContentType="image/jpg"/>
  <Override PartName="/ppt/media/image72.jpg" ContentType="image/jpg"/>
  <Override PartName="/ppt/media/image73.jpg" ContentType="image/jpg"/>
  <Override PartName="/ppt/media/image74.jpg" ContentType="image/jpg"/>
  <Override PartName="/ppt/media/image75.jpg" ContentType="image/jpg"/>
  <Override PartName="/ppt/media/image76.jpg" ContentType="image/jpg"/>
  <Override PartName="/ppt/media/image77.jpg" ContentType="image/jpg"/>
  <Override PartName="/ppt/media/image78.jpg" ContentType="image/jpg"/>
  <Override PartName="/ppt/media/image79.jpg" ContentType="image/jpg"/>
  <Override PartName="/ppt/media/image80.jpg" ContentType="image/jpg"/>
  <Override PartName="/ppt/media/image81.jpg" ContentType="image/jpg"/>
  <Override PartName="/ppt/media/image82.jpg" ContentType="image/jpg"/>
  <Override PartName="/ppt/media/image83.jpg" ContentType="image/jpg"/>
  <Override PartName="/ppt/media/image84.jpg" ContentType="image/jpg"/>
  <Override PartName="/ppt/media/image85.jpg" ContentType="image/jpg"/>
  <Override PartName="/ppt/media/image86.jpg" ContentType="image/jpg"/>
  <Override PartName="/ppt/media/image87.jpg" ContentType="image/jpg"/>
  <Override PartName="/ppt/media/image88.jpg" ContentType="image/jpg"/>
  <Override PartName="/ppt/media/image89.jpg" ContentType="image/jpg"/>
  <Override PartName="/ppt/media/image90.jpg" ContentType="image/jpg"/>
  <Override PartName="/ppt/media/image91.jpg" ContentType="image/jpg"/>
  <Override PartName="/ppt/media/image92.jpg" ContentType="image/jpg"/>
  <Override PartName="/ppt/media/image93.jpg" ContentType="image/jpg"/>
  <Override PartName="/ppt/media/image94.jpg" ContentType="image/jpg"/>
  <Override PartName="/ppt/media/image95.jpg" ContentType="image/jpg"/>
  <Override PartName="/ppt/media/image96.jpg" ContentType="image/jpg"/>
  <Override PartName="/ppt/media/image97.jpg" ContentType="image/jpg"/>
  <Override PartName="/ppt/media/image98.jpg" ContentType="image/jpg"/>
  <Override PartName="/ppt/media/image99.jpg" ContentType="image/jpg"/>
  <Override PartName="/ppt/media/image100.jpg" ContentType="image/jpg"/>
  <Override PartName="/ppt/media/image101.jpg" ContentType="image/jpg"/>
  <Override PartName="/ppt/media/image102.jpg" ContentType="image/jpg"/>
  <Override PartName="/ppt/media/image103.jpg" ContentType="image/jpg"/>
  <Override PartName="/ppt/media/image104.jpg" ContentType="image/jpg"/>
  <Override PartName="/ppt/media/image105.jpg" ContentType="image/jpg"/>
  <Override PartName="/ppt/media/image106.jpg" ContentType="image/jpg"/>
  <Override PartName="/ppt/media/image107.jpg" ContentType="image/jpg"/>
  <Override PartName="/ppt/media/image108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902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509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7" Type="http://schemas.openxmlformats.org/officeDocument/2006/relationships/image" Target="../media/image49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8.jpg"/><Relationship Id="rId5" Type="http://schemas.openxmlformats.org/officeDocument/2006/relationships/image" Target="../media/image47.jpg"/><Relationship Id="rId4" Type="http://schemas.openxmlformats.org/officeDocument/2006/relationships/image" Target="../media/image4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g"/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g"/><Relationship Id="rId7" Type="http://schemas.openxmlformats.org/officeDocument/2006/relationships/image" Target="../media/image57.jp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6.jpg"/><Relationship Id="rId5" Type="http://schemas.openxmlformats.org/officeDocument/2006/relationships/image" Target="../media/image55.jpg"/><Relationship Id="rId4" Type="http://schemas.openxmlformats.org/officeDocument/2006/relationships/image" Target="../media/image5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g"/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0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g"/><Relationship Id="rId2" Type="http://schemas.openxmlformats.org/officeDocument/2006/relationships/image" Target="../media/image6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g"/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g"/><Relationship Id="rId2" Type="http://schemas.openxmlformats.org/officeDocument/2006/relationships/image" Target="../media/image6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9.jpg"/><Relationship Id="rId5" Type="http://schemas.openxmlformats.org/officeDocument/2006/relationships/image" Target="../media/image68.jpg"/><Relationship Id="rId4" Type="http://schemas.openxmlformats.org/officeDocument/2006/relationships/image" Target="../media/image67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g"/><Relationship Id="rId2" Type="http://schemas.openxmlformats.org/officeDocument/2006/relationships/image" Target="../media/image70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jpg"/><Relationship Id="rId3" Type="http://schemas.openxmlformats.org/officeDocument/2006/relationships/image" Target="../media/image73.jpg"/><Relationship Id="rId7" Type="http://schemas.openxmlformats.org/officeDocument/2006/relationships/image" Target="../media/image77.jpg"/><Relationship Id="rId2" Type="http://schemas.openxmlformats.org/officeDocument/2006/relationships/image" Target="../media/image7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6.jpg"/><Relationship Id="rId5" Type="http://schemas.openxmlformats.org/officeDocument/2006/relationships/image" Target="../media/image75.jpg"/><Relationship Id="rId4" Type="http://schemas.openxmlformats.org/officeDocument/2006/relationships/image" Target="../media/image7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jpg"/><Relationship Id="rId2" Type="http://schemas.openxmlformats.org/officeDocument/2006/relationships/image" Target="../media/image79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2.jpg"/><Relationship Id="rId4" Type="http://schemas.openxmlformats.org/officeDocument/2006/relationships/image" Target="../media/image8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jpg"/><Relationship Id="rId2" Type="http://schemas.openxmlformats.org/officeDocument/2006/relationships/image" Target="../media/image83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jpg"/><Relationship Id="rId3" Type="http://schemas.openxmlformats.org/officeDocument/2006/relationships/image" Target="../media/image86.jpg"/><Relationship Id="rId7" Type="http://schemas.openxmlformats.org/officeDocument/2006/relationships/image" Target="../media/image90.jpg"/><Relationship Id="rId2" Type="http://schemas.openxmlformats.org/officeDocument/2006/relationships/image" Target="../media/image8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9.jpg"/><Relationship Id="rId5" Type="http://schemas.openxmlformats.org/officeDocument/2006/relationships/image" Target="../media/image88.jpg"/><Relationship Id="rId4" Type="http://schemas.openxmlformats.org/officeDocument/2006/relationships/image" Target="../media/image87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jpg"/><Relationship Id="rId2" Type="http://schemas.openxmlformats.org/officeDocument/2006/relationships/image" Target="../media/image9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6.jpg"/><Relationship Id="rId5" Type="http://schemas.openxmlformats.org/officeDocument/2006/relationships/image" Target="../media/image95.jpg"/><Relationship Id="rId4" Type="http://schemas.openxmlformats.org/officeDocument/2006/relationships/image" Target="../media/image94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jpg"/><Relationship Id="rId3" Type="http://schemas.openxmlformats.org/officeDocument/2006/relationships/image" Target="../media/image98.jpg"/><Relationship Id="rId7" Type="http://schemas.openxmlformats.org/officeDocument/2006/relationships/image" Target="../media/image102.jpg"/><Relationship Id="rId2" Type="http://schemas.openxmlformats.org/officeDocument/2006/relationships/image" Target="../media/image9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1.jpg"/><Relationship Id="rId5" Type="http://schemas.openxmlformats.org/officeDocument/2006/relationships/image" Target="../media/image100.jpg"/><Relationship Id="rId4" Type="http://schemas.openxmlformats.org/officeDocument/2006/relationships/image" Target="../media/image99.jpg"/><Relationship Id="rId9" Type="http://schemas.openxmlformats.org/officeDocument/2006/relationships/image" Target="../media/image104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jpg"/><Relationship Id="rId2" Type="http://schemas.openxmlformats.org/officeDocument/2006/relationships/image" Target="../media/image10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8.jpg"/><Relationship Id="rId4" Type="http://schemas.openxmlformats.org/officeDocument/2006/relationships/image" Target="../media/image10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3.jpg"/><Relationship Id="rId4" Type="http://schemas.openxmlformats.org/officeDocument/2006/relationships/image" Target="../media/image3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jpg"/><Relationship Id="rId5" Type="http://schemas.openxmlformats.org/officeDocument/2006/relationships/image" Target="../media/image37.jpg"/><Relationship Id="rId4" Type="http://schemas.openxmlformats.org/officeDocument/2006/relationships/image" Target="../media/image3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3.jpg"/><Relationship Id="rId5" Type="http://schemas.openxmlformats.org/officeDocument/2006/relationships/image" Target="../media/image42.jpg"/><Relationship Id="rId4" Type="http://schemas.openxmlformats.org/officeDocument/2006/relationships/image" Target="../media/image4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1"/>
          <p:cNvSpPr txBox="1">
            <a:spLocks/>
          </p:cNvSpPr>
          <p:nvPr/>
        </p:nvSpPr>
        <p:spPr>
          <a:xfrm>
            <a:off x="730249" y="2749550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spc="-5" dirty="0" smtClean="0"/>
              <a:t>Electrical Circuit-I</a:t>
            </a:r>
            <a:endParaRPr lang="en-US" sz="43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984" y="158750"/>
            <a:ext cx="1943371" cy="188621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6" y="158750"/>
            <a:ext cx="2152650" cy="2124075"/>
          </a:xfrm>
          <a:prstGeom prst="rect">
            <a:avLst/>
          </a:prstGeom>
        </p:spPr>
      </p:pic>
      <p:sp>
        <p:nvSpPr>
          <p:cNvPr id="18" name="object 11"/>
          <p:cNvSpPr txBox="1">
            <a:spLocks/>
          </p:cNvSpPr>
          <p:nvPr/>
        </p:nvSpPr>
        <p:spPr>
          <a:xfrm>
            <a:off x="730249" y="4134857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kern="0" spc="-5" dirty="0" smtClean="0"/>
              <a:t>10</a:t>
            </a:r>
            <a:r>
              <a:rPr lang="en-US" sz="4300" kern="0" spc="-5" baseline="30000" dirty="0" smtClean="0"/>
              <a:t>th</a:t>
            </a:r>
            <a:r>
              <a:rPr lang="en-US" sz="4300" kern="0" spc="-5" dirty="0" smtClean="0"/>
              <a:t> </a:t>
            </a:r>
            <a:r>
              <a:rPr lang="en-US" sz="4300" kern="0" spc="-5" dirty="0" smtClean="0"/>
              <a:t>Lecture</a:t>
            </a:r>
            <a:endParaRPr lang="en-US" sz="4300" kern="0" dirty="0"/>
          </a:p>
        </p:txBody>
      </p:sp>
      <p:sp>
        <p:nvSpPr>
          <p:cNvPr id="19" name="object 11"/>
          <p:cNvSpPr txBox="1">
            <a:spLocks/>
          </p:cNvSpPr>
          <p:nvPr/>
        </p:nvSpPr>
        <p:spPr>
          <a:xfrm>
            <a:off x="730250" y="5427980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kern="0" spc="-5" dirty="0" smtClean="0"/>
              <a:t>Summary </a:t>
            </a:r>
            <a:r>
              <a:rPr lang="en-US" sz="4300" kern="0" spc="-5" dirty="0" smtClean="0"/>
              <a:t>2</a:t>
            </a:r>
            <a:endParaRPr lang="en-US" sz="43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225295"/>
            <a:ext cx="3691254" cy="5276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ns: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nce 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 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re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2413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a.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ver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 to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900" y="3233928"/>
            <a:ext cx="26390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appe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rs as 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273039"/>
            <a:ext cx="1793239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. 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ver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Δ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2936" y="2688335"/>
            <a:ext cx="1389888" cy="335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74135" y="1773935"/>
            <a:ext cx="2962656" cy="12496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92936" y="4690871"/>
            <a:ext cx="1770888" cy="3718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2311" y="3450335"/>
            <a:ext cx="1770888" cy="1612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2936" y="5489447"/>
            <a:ext cx="2255519" cy="12405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2936" y="6754367"/>
            <a:ext cx="2048256" cy="15057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500951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H.</a:t>
            </a:r>
            <a:r>
              <a:rPr sz="1200" spc="-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//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Using a Δ</a:t>
            </a:r>
            <a:r>
              <a:rPr sz="1200" spc="10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Y-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Δ </a:t>
            </a:r>
            <a:r>
              <a:rPr sz="1200" spc="-2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nv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 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ea</a:t>
            </a:r>
            <a:r>
              <a:rPr sz="1200" spc="2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works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51432" y="1243583"/>
            <a:ext cx="4468368" cy="1353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70432" y="3078479"/>
            <a:ext cx="5239512" cy="1466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8198"/>
            <a:ext cx="5756910" cy="3404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923029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CURR</a:t>
            </a:r>
            <a:r>
              <a:rPr sz="1400" b="1" spc="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SOURCE</a:t>
            </a:r>
            <a:r>
              <a:rPr sz="1400" b="1" spc="15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12700" marR="12700" algn="just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ines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de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br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ocat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ude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func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applied.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ill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rate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la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lving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min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rce,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j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st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4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ber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hat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rope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y 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rst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aract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cs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ce.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4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appe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rs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(a).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ow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cat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lying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ere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located.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result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ro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stor.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(b</a:t>
            </a:r>
            <a:r>
              <a:rPr sz="1400" spc="-2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rop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by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rce.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single-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tworks,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(</a:t>
            </a:r>
            <a:r>
              <a:rPr sz="1400" spc="-5" dirty="0" smtClean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6361519"/>
            <a:ext cx="5422900" cy="4800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9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I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04" baseline="-123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8353533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8735567"/>
            <a:ext cx="932688" cy="210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90344" y="4690871"/>
            <a:ext cx="1944624" cy="1188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53255" y="4462271"/>
            <a:ext cx="1636776" cy="1417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0255" y="6998207"/>
            <a:ext cx="1953768" cy="1219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9104376"/>
            <a:ext cx="2036064" cy="246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9509759"/>
            <a:ext cx="999744" cy="2377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3975735" cy="238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7" baseline="-12345" dirty="0" smtClean="0">
                <a:latin typeface="Times New Roman"/>
                <a:cs typeface="Times New Roman"/>
              </a:rPr>
              <a:t>S </a:t>
            </a:r>
            <a:r>
              <a:rPr sz="1350" spc="-165" baseline="-12345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35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I</a:t>
            </a:r>
            <a:r>
              <a:rPr sz="1350" spc="0" baseline="-12345" dirty="0" smtClean="0">
                <a:latin typeface="Times New Roman"/>
                <a:cs typeface="Times New Roman"/>
              </a:rPr>
              <a:t>2</a:t>
            </a:r>
            <a:endParaRPr sz="1350" baseline="-1234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6353" y="895016"/>
            <a:ext cx="162433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2510468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5653054"/>
            <a:ext cx="557022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I1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VS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626" y="8069972"/>
            <a:ext cx="5753735" cy="152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508762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12700" marR="12700" indent="0" algn="just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st 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ote 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 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bra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 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ource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6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tter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25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ight.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 words,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I,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2   </a:t>
            </a:r>
            <a:r>
              <a:rPr sz="1350" spc="-60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er,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urce 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ctly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ect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ude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ource.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5736" y="1277111"/>
            <a:ext cx="2017776" cy="1097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2892551"/>
            <a:ext cx="3819144" cy="2276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30423" y="6288023"/>
            <a:ext cx="2322576" cy="16459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3705352"/>
            <a:ext cx="5755640" cy="3169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596004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SOURCE</a:t>
            </a:r>
            <a:r>
              <a:rPr sz="1400" b="1" spc="1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CONV</a:t>
            </a:r>
            <a:r>
              <a:rPr sz="1400" b="1" spc="0" dirty="0" smtClean="0">
                <a:latin typeface="Times New Roman"/>
                <a:cs typeface="Times New Roman"/>
              </a:rPr>
              <a:t>E</a:t>
            </a:r>
            <a:r>
              <a:rPr sz="1400" b="1" spc="1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SION</a:t>
            </a:r>
            <a:r>
              <a:rPr sz="1400" b="1" spc="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9"/>
              </a:spcBef>
            </a:pPr>
            <a:endParaRPr sz="950"/>
          </a:p>
          <a:p>
            <a:pPr marL="12700" marR="12700" algn="just">
              <a:lnSpc>
                <a:spcPct val="1102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vi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cti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cal</a:t>
            </a:r>
            <a:r>
              <a:rPr sz="1400" spc="-2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 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to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  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  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ce. 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all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y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rces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ces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rce,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0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ig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red,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“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dea</a:t>
            </a:r>
            <a:r>
              <a:rPr sz="1400" spc="-2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”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urce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prac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urpose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rce,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RP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∞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 it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35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pared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 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ignored,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“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”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rce.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er,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2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ot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rted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ro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 type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r.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 </a:t>
            </a:r>
            <a:r>
              <a:rPr sz="1400" spc="-10" dirty="0" smtClean="0">
                <a:latin typeface="Times New Roman"/>
                <a:cs typeface="Times New Roman"/>
              </a:rPr>
              <a:t> a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2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ot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rted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rce,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vice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rsa—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nt.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30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(a)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equiv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  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5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5736" y="914399"/>
            <a:ext cx="4273296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90800" y="7757159"/>
            <a:ext cx="2401824" cy="14721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76862"/>
            <a:ext cx="5756910" cy="2376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1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oad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350" spc="7" baseline="-12345" dirty="0" smtClean="0">
                <a:latin typeface="Times New Roman"/>
                <a:cs typeface="Times New Roman"/>
              </a:rPr>
              <a:t>L </a:t>
            </a:r>
            <a:r>
              <a:rPr sz="1350" spc="142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k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ow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ect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to.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pe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 equi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ta</a:t>
            </a:r>
            <a:r>
              <a:rPr sz="1400" spc="15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ing 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ow.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st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nfigu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nice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e.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uiv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t,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mined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lica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nt,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g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lyi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 marR="5059680" algn="just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I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/</a:t>
            </a:r>
            <a:r>
              <a:rPr sz="1400" spc="-10" dirty="0" smtClean="0">
                <a:latin typeface="Times New Roman"/>
                <a:cs typeface="Times New Roman"/>
              </a:rPr>
              <a:t>Rs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3"/>
              </a:spcBef>
            </a:pPr>
            <a:endParaRPr sz="1000"/>
          </a:p>
          <a:p>
            <a:pPr marL="12700" marR="17145" algn="just">
              <a:lnSpc>
                <a:spcPct val="1085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urce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sts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nly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ir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35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5853984"/>
            <a:ext cx="309245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7688826"/>
            <a:ext cx="5582285" cy="1185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buFont typeface="Times New Roman"/>
              <a:buAutoNum type="alphaLcPeriod"/>
              <a:tabLst>
                <a:tab pos="2286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  <a:buFont typeface="Times New Roman"/>
              <a:buAutoNum type="alphaLcPeriod"/>
            </a:pPr>
            <a:endParaRPr sz="1100"/>
          </a:p>
          <a:p>
            <a:pPr marL="280670" indent="-222885">
              <a:lnSpc>
                <a:spcPct val="100000"/>
              </a:lnSpc>
              <a:buFont typeface="Times New Roman"/>
              <a:buAutoNum type="alphaLcPeriod"/>
              <a:tabLst>
                <a:tab pos="28067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ert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  <a:buFont typeface="Times New Roman"/>
              <a:buAutoNum type="alphaLcPeriod"/>
            </a:pPr>
            <a:endParaRPr sz="1000"/>
          </a:p>
          <a:p>
            <a:pPr marL="12700" marR="12700" indent="45720">
              <a:lnSpc>
                <a:spcPct val="108500"/>
              </a:lnSpc>
              <a:buFont typeface="Times New Roman"/>
              <a:buAutoNum type="alphaLcPeriod"/>
              <a:tabLst>
                <a:tab pos="27178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ul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ource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 </a:t>
            </a:r>
            <a:r>
              <a:rPr sz="1400" spc="-10" dirty="0" smtClean="0">
                <a:latin typeface="Times New Roman"/>
                <a:cs typeface="Times New Roman"/>
              </a:rPr>
              <a:t>(b</a:t>
            </a:r>
            <a:r>
              <a:rPr sz="1400" spc="-2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oad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pare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 (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12264" y="3776471"/>
            <a:ext cx="3358896" cy="1578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42488" y="6239255"/>
            <a:ext cx="1295400" cy="1313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64770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sol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2757259"/>
            <a:ext cx="46532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ource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oad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rea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6597715"/>
            <a:ext cx="70548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1277111"/>
            <a:ext cx="3584448" cy="1344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85288" y="3139439"/>
            <a:ext cx="2209800" cy="1459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4754879"/>
            <a:ext cx="4047744" cy="1344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6995159"/>
            <a:ext cx="2325624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7342631"/>
            <a:ext cx="2057400" cy="13807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4589271"/>
            <a:ext cx="5615940" cy="2956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CURR</a:t>
            </a:r>
            <a:r>
              <a:rPr sz="1400" b="1" spc="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SOURCES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IN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15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ARA</a:t>
            </a:r>
            <a:r>
              <a:rPr sz="1400" b="1" spc="5" dirty="0" smtClean="0">
                <a:latin typeface="Times New Roman"/>
                <a:cs typeface="Times New Roman"/>
              </a:rPr>
              <a:t>L</a:t>
            </a:r>
            <a:r>
              <a:rPr sz="1400" b="1" spc="-10" dirty="0" smtClean="0">
                <a:latin typeface="Times New Roman"/>
                <a:cs typeface="Times New Roman"/>
              </a:rPr>
              <a:t>L</a:t>
            </a:r>
            <a:r>
              <a:rPr sz="1400" b="1" spc="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3"/>
              </a:spcBef>
            </a:pPr>
            <a:endParaRPr sz="1000"/>
          </a:p>
          <a:p>
            <a:pPr marL="12700" marR="8001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diff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ac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in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 bec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se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ch</a:t>
            </a:r>
            <a:r>
              <a:rPr sz="1400" spc="-3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il</a:t>
            </a:r>
            <a:r>
              <a:rPr sz="1400" spc="10" dirty="0" smtClean="0">
                <a:latin typeface="Times New Roman"/>
                <a:cs typeface="Times New Roman"/>
              </a:rPr>
              <a:t>ar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50" dirty="0" smtClean="0">
                <a:latin typeface="Times New Roman"/>
                <a:cs typeface="Times New Roman"/>
              </a:rPr>
              <a:t>f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cannot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ac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20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ir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How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ac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 j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ac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rces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ac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</a:t>
            </a:r>
            <a:r>
              <a:rPr sz="1400" spc="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4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 direc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oppo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 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ulting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8390554"/>
            <a:ext cx="5375275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3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ources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sing</a:t>
            </a:r>
            <a:r>
              <a:rPr sz="1400" spc="-2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1895855"/>
            <a:ext cx="3227832" cy="743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91000" y="1277111"/>
            <a:ext cx="1734312" cy="1362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803" y="2318481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803" y="5162478"/>
            <a:ext cx="5222875" cy="487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  <a:tabLst>
                <a:tab pos="1746885" algn="l"/>
                <a:tab pos="2097405" algn="l"/>
                <a:tab pos="2813685" algn="l"/>
                <a:tab pos="308292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	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	in	Fi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w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so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rce,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-20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ate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350" spc="7" baseline="-12345" dirty="0" smtClean="0">
                <a:latin typeface="Times New Roman"/>
                <a:cs typeface="Times New Roman"/>
              </a:rPr>
              <a:t>L</a:t>
            </a:r>
            <a:r>
              <a:rPr sz="1350" spc="135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803" y="7058060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3911" y="914399"/>
            <a:ext cx="2895600" cy="1267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5736" y="2703575"/>
            <a:ext cx="3770376" cy="981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13888" y="3840479"/>
            <a:ext cx="1743456" cy="1200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94432" y="5797295"/>
            <a:ext cx="2182368" cy="11216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25623" y="7440167"/>
            <a:ext cx="2923031" cy="1143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8741664"/>
            <a:ext cx="2846832" cy="475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9375647"/>
            <a:ext cx="3008376" cy="2468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803" y="3440352"/>
            <a:ext cx="4648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Note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6832" y="914399"/>
            <a:ext cx="1877568" cy="1097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5736" y="2170175"/>
            <a:ext cx="2569464" cy="408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5736" y="3822191"/>
            <a:ext cx="3846576" cy="789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7000" y="4770120"/>
            <a:ext cx="2237231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9159"/>
            <a:ext cx="5606415" cy="1581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SER</a:t>
            </a:r>
            <a:r>
              <a:rPr sz="1200" b="1" spc="-20" dirty="0" smtClean="0">
                <a:latin typeface="Times New Roman"/>
                <a:cs typeface="Times New Roman"/>
              </a:rPr>
              <a:t>I</a:t>
            </a:r>
            <a:r>
              <a:rPr sz="1200" b="1" spc="0" dirty="0" smtClean="0">
                <a:latin typeface="Times New Roman"/>
                <a:cs typeface="Times New Roman"/>
              </a:rPr>
              <a:t>ES-PA</a:t>
            </a:r>
            <a:r>
              <a:rPr sz="1200" b="1" spc="-15" dirty="0" smtClean="0">
                <a:latin typeface="Times New Roman"/>
                <a:cs typeface="Times New Roman"/>
              </a:rPr>
              <a:t>R</a:t>
            </a:r>
            <a:r>
              <a:rPr sz="1200" b="1" spc="20" dirty="0" smtClean="0">
                <a:latin typeface="Times New Roman"/>
                <a:cs typeface="Times New Roman"/>
              </a:rPr>
              <a:t>A</a:t>
            </a:r>
            <a:r>
              <a:rPr sz="1200" b="1" spc="0" dirty="0" smtClean="0">
                <a:latin typeface="Times New Roman"/>
                <a:cs typeface="Times New Roman"/>
              </a:rPr>
              <a:t>L</a:t>
            </a:r>
            <a:r>
              <a:rPr sz="1200" b="1" spc="-20" dirty="0" smtClean="0">
                <a:latin typeface="Times New Roman"/>
                <a:cs typeface="Times New Roman"/>
              </a:rPr>
              <a:t>L</a:t>
            </a:r>
            <a:r>
              <a:rPr sz="1200" b="1" spc="15" dirty="0" smtClean="0"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latin typeface="Times New Roman"/>
                <a:cs typeface="Times New Roman"/>
              </a:rPr>
              <a:t>L NE</a:t>
            </a:r>
            <a:r>
              <a:rPr sz="1200" b="1" spc="-20" dirty="0" smtClean="0"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latin typeface="Times New Roman"/>
                <a:cs typeface="Times New Roman"/>
              </a:rPr>
              <a:t>WOR</a:t>
            </a:r>
            <a:r>
              <a:rPr sz="1200" b="1" spc="25" dirty="0" smtClean="0">
                <a:latin typeface="Times New Roman"/>
                <a:cs typeface="Times New Roman"/>
              </a:rPr>
              <a:t>K</a:t>
            </a:r>
            <a:r>
              <a:rPr sz="1200" b="1" spc="0" dirty="0" smtClean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12700" marR="52069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-par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gura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 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4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pa</a:t>
            </a:r>
            <a:r>
              <a:rPr sz="1200" spc="15" dirty="0" smtClean="0">
                <a:latin typeface="Times New Roman"/>
                <a:cs typeface="Times New Roman"/>
              </a:rPr>
              <a:t>ra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5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gura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are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pa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3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a se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-pa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4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ust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car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 de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 wh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are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wh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 in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pa</a:t>
            </a:r>
            <a:r>
              <a:rPr sz="1200" spc="1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8827" y="4081271"/>
            <a:ext cx="142049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s-par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72511" y="2633471"/>
            <a:ext cx="2438400" cy="1313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6311" y="4428744"/>
            <a:ext cx="2581656" cy="525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5755640" cy="4105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SUP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RPOS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OREM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700" marR="16510">
              <a:lnSpc>
                <a:spcPct val="1092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superp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rem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wer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as such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spre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gn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z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es are </a:t>
            </a:r>
            <a:r>
              <a:rPr sz="1200" spc="-1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nly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bec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superp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rem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35" dirty="0" smtClean="0">
                <a:latin typeface="Times New Roman"/>
                <a:cs typeface="Times New Roman"/>
              </a:rPr>
              <a:t>f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ow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, 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acr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, any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equ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a</a:t>
            </a:r>
            <a:r>
              <a:rPr sz="1200" spc="-4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 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ages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duced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dep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by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164465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-</a:t>
            </a:r>
            <a:r>
              <a:rPr sz="1200" spc="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rds,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ow</a:t>
            </a:r>
            <a:r>
              <a:rPr sz="1200" spc="0" dirty="0" smtClean="0">
                <a:latin typeface="Times New Roman"/>
                <a:cs typeface="Times New Roman"/>
              </a:rPr>
              <a:t>s us 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c</a:t>
            </a:r>
            <a:r>
              <a:rPr sz="1200" spc="-2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20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u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im</a:t>
            </a:r>
            <a:r>
              <a:rPr sz="1200" spc="0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12700" marR="252729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s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work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25" dirty="0" smtClean="0">
                <a:latin typeface="Times New Roman"/>
                <a:cs typeface="Times New Roman"/>
              </a:rPr>
              <a:t>p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ce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30" dirty="0" smtClean="0">
                <a:latin typeface="Times New Roman"/>
                <a:cs typeface="Times New Roman"/>
              </a:rPr>
              <a:t>d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rect 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nn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</a:t>
            </a:r>
            <a:r>
              <a:rPr sz="1200" spc="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20" dirty="0" smtClean="0">
                <a:latin typeface="Times New Roman"/>
                <a:cs typeface="Times New Roman"/>
              </a:rPr>
              <a:t> 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zero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as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w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ust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28575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Set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 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curre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ze</a:t>
            </a:r>
            <a:r>
              <a:rPr sz="1200" spc="-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4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peres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2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ep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pen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re, 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sc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25" dirty="0" smtClean="0">
                <a:latin typeface="Times New Roman"/>
                <a:cs typeface="Times New Roman"/>
              </a:rPr>
              <a:t>p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pen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ern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ass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 </a:t>
            </a:r>
            <a:r>
              <a:rPr sz="1200" spc="15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-3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ust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a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ve s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are il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ra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 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6431341"/>
            <a:ext cx="5657850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ect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each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-25" dirty="0" smtClean="0">
                <a:latin typeface="Times New Roman"/>
                <a:cs typeface="Times New Roman"/>
              </a:rPr>
              <a:t>il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de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ndep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ly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rks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zed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ill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equ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299959"/>
            <a:ext cx="559308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  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superp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I</a:t>
            </a:r>
            <a:r>
              <a:rPr sz="1200" spc="-15" baseline="-10416" dirty="0" smtClean="0">
                <a:latin typeface="Times New Roman"/>
                <a:cs typeface="Times New Roman"/>
              </a:rPr>
              <a:t>1</a:t>
            </a:r>
            <a:r>
              <a:rPr sz="1200" spc="127" baseline="-10416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work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58111" y="5157215"/>
            <a:ext cx="4267200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13888" y="7650479"/>
            <a:ext cx="1743456" cy="12070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225295"/>
            <a:ext cx="5518150" cy="725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F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s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rce by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et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ze</a:t>
            </a:r>
            <a:r>
              <a:rPr sz="1200" spc="-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as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499835"/>
            <a:ext cx="5742305" cy="10140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9600"/>
              </a:lnSpc>
            </a:pPr>
            <a:r>
              <a:rPr sz="120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urce.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3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s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ze</a:t>
            </a:r>
            <a:r>
              <a:rPr sz="1200" spc="-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res</a:t>
            </a:r>
            <a:r>
              <a:rPr sz="1200" spc="1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4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cu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akes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-25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res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c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ze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hm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s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-c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eq</a:t>
            </a:r>
            <a:r>
              <a:rPr sz="1200" spc="15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5" baseline="-10416" dirty="0" smtClean="0">
                <a:latin typeface="Times New Roman"/>
                <a:cs typeface="Times New Roman"/>
              </a:rPr>
              <a:t>1</a:t>
            </a:r>
            <a:r>
              <a:rPr sz="1200" spc="-7" baseline="-10416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zero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4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ere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0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ra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0" dirty="0" smtClean="0">
                <a:latin typeface="Times New Roman"/>
                <a:cs typeface="Times New Roman"/>
              </a:rPr>
              <a:t>ca</a:t>
            </a:r>
            <a:r>
              <a:rPr sz="1200" spc="4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as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543861"/>
            <a:ext cx="5307330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  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superp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12Ω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2968751"/>
            <a:ext cx="1780032" cy="411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05200" y="2103119"/>
            <a:ext cx="1792224" cy="1277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8136" y="5486400"/>
            <a:ext cx="2188464" cy="429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63111" y="4666488"/>
            <a:ext cx="1801367" cy="12496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6068567"/>
            <a:ext cx="1905000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6431279"/>
            <a:ext cx="1770888" cy="3322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54223" y="8104631"/>
            <a:ext cx="2474976" cy="14295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5044501"/>
            <a:ext cx="5579110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If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ep</a:t>
            </a:r>
            <a:r>
              <a:rPr sz="1200" spc="-5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ace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54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by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3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rt</a:t>
            </a:r>
            <a:r>
              <a:rPr sz="1200" spc="1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eq</a:t>
            </a:r>
            <a:r>
              <a:rPr sz="1200" spc="3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s. 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a par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4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12Ω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24Ω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res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94232" y="1243583"/>
            <a:ext cx="5391912" cy="155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5736" y="2950463"/>
            <a:ext cx="3800855" cy="19720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1288" y="5605271"/>
            <a:ext cx="5257800" cy="16946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7455407"/>
            <a:ext cx="3560064" cy="175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9360407"/>
            <a:ext cx="2371343" cy="237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221992"/>
            <a:ext cx="5540375" cy="728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 marL="469900" marR="12700" indent="-228600">
              <a:lnSpc>
                <a:spcPct val="111700"/>
              </a:lnSpc>
            </a:pPr>
            <a:r>
              <a:rPr sz="1200" dirty="0" smtClean="0">
                <a:latin typeface="Times New Roman"/>
                <a:cs typeface="Times New Roman"/>
              </a:rPr>
              <a:t>a.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Usi</a:t>
            </a:r>
            <a:r>
              <a:rPr sz="1200" spc="-3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superp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-4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R2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250944"/>
            <a:ext cx="619760" cy="635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259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 a)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48711" y="914399"/>
            <a:ext cx="2276856" cy="1173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0" y="2971800"/>
            <a:ext cx="1932431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5736" y="6202679"/>
            <a:ext cx="2990088" cy="417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06111" y="5041391"/>
            <a:ext cx="1868424" cy="1578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7623047"/>
            <a:ext cx="2151888" cy="4267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93335" y="6775704"/>
            <a:ext cx="2017775" cy="12740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8976359"/>
            <a:ext cx="2142744" cy="3230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29911" y="8205216"/>
            <a:ext cx="1859280" cy="10942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3980"/>
            <a:ext cx="5405755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  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superp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15" baseline="-10416" dirty="0" smtClean="0">
                <a:latin typeface="Times New Roman"/>
                <a:cs typeface="Times New Roman"/>
              </a:rPr>
              <a:t>2</a:t>
            </a:r>
            <a:r>
              <a:rPr sz="1200" spc="142" baseline="-10416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12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kΩ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865119"/>
            <a:ext cx="368935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6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cur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18232" y="1444751"/>
            <a:ext cx="2334768" cy="1286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68423" y="3212591"/>
            <a:ext cx="3846576" cy="1895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5736" y="5260847"/>
            <a:ext cx="3877055" cy="2325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43455" y="7738871"/>
            <a:ext cx="4096512" cy="19263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432498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: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curre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I</a:t>
            </a:r>
            <a:r>
              <a:rPr sz="1200" spc="-7" baseline="-10416" dirty="0" smtClean="0">
                <a:latin typeface="Times New Roman"/>
                <a:cs typeface="Times New Roman"/>
              </a:rPr>
              <a:t>3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s-par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606040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48240" y="4972860"/>
            <a:ext cx="2261870" cy="4375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sz="900" spc="0" dirty="0" smtClean="0">
                <a:latin typeface="Times New Roman"/>
                <a:cs typeface="Times New Roman"/>
              </a:rPr>
              <a:t>Sub</a:t>
            </a:r>
            <a:r>
              <a:rPr sz="900" spc="-25" dirty="0" smtClean="0">
                <a:latin typeface="Times New Roman"/>
                <a:cs typeface="Times New Roman"/>
              </a:rPr>
              <a:t>s</a:t>
            </a:r>
            <a:r>
              <a:rPr sz="900" spc="0" dirty="0" smtClean="0">
                <a:latin typeface="Times New Roman"/>
                <a:cs typeface="Times New Roman"/>
              </a:rPr>
              <a:t>tit</a:t>
            </a:r>
            <a:r>
              <a:rPr sz="900" spc="-20" dirty="0" smtClean="0">
                <a:latin typeface="Times New Roman"/>
                <a:cs typeface="Times New Roman"/>
              </a:rPr>
              <a:t>u</a:t>
            </a:r>
            <a:r>
              <a:rPr sz="900" spc="0" dirty="0" smtClean="0">
                <a:latin typeface="Times New Roman"/>
                <a:cs typeface="Times New Roman"/>
              </a:rPr>
              <a:t>t</a:t>
            </a:r>
            <a:r>
              <a:rPr sz="900" spc="20" dirty="0" smtClean="0">
                <a:latin typeface="Times New Roman"/>
                <a:cs typeface="Times New Roman"/>
              </a:rPr>
              <a:t>i</a:t>
            </a:r>
            <a:r>
              <a:rPr sz="900" spc="0" dirty="0" smtClean="0">
                <a:latin typeface="Times New Roman"/>
                <a:cs typeface="Times New Roman"/>
              </a:rPr>
              <a:t>ng</a:t>
            </a:r>
            <a:r>
              <a:rPr sz="900" spc="-35" dirty="0" smtClean="0">
                <a:latin typeface="Times New Roman"/>
                <a:cs typeface="Times New Roman"/>
              </a:rPr>
              <a:t> </a:t>
            </a:r>
            <a:r>
              <a:rPr sz="900" spc="0" dirty="0" smtClean="0">
                <a:latin typeface="Times New Roman"/>
                <a:cs typeface="Times New Roman"/>
              </a:rPr>
              <a:t>t</a:t>
            </a:r>
            <a:r>
              <a:rPr sz="900" spc="-15" dirty="0" smtClean="0">
                <a:latin typeface="Times New Roman"/>
                <a:cs typeface="Times New Roman"/>
              </a:rPr>
              <a:t>h</a:t>
            </a:r>
            <a:r>
              <a:rPr sz="900" spc="0" dirty="0" smtClean="0">
                <a:latin typeface="Times New Roman"/>
                <a:cs typeface="Times New Roman"/>
              </a:rPr>
              <a:t>e</a:t>
            </a:r>
            <a:r>
              <a:rPr sz="900" spc="15" dirty="0" smtClean="0">
                <a:latin typeface="Times New Roman"/>
                <a:cs typeface="Times New Roman"/>
              </a:rPr>
              <a:t> </a:t>
            </a:r>
            <a:r>
              <a:rPr sz="900" spc="-25" dirty="0" smtClean="0">
                <a:latin typeface="Times New Roman"/>
                <a:cs typeface="Times New Roman"/>
              </a:rPr>
              <a:t>p</a:t>
            </a:r>
            <a:r>
              <a:rPr sz="900" spc="0" dirty="0" smtClean="0">
                <a:latin typeface="Times New Roman"/>
                <a:cs typeface="Times New Roman"/>
              </a:rPr>
              <a:t>a</a:t>
            </a:r>
            <a:r>
              <a:rPr sz="900" spc="-15" dirty="0" smtClean="0">
                <a:latin typeface="Times New Roman"/>
                <a:cs typeface="Times New Roman"/>
              </a:rPr>
              <a:t>r</a:t>
            </a:r>
            <a:r>
              <a:rPr sz="900" spc="0" dirty="0" smtClean="0">
                <a:latin typeface="Times New Roman"/>
                <a:cs typeface="Times New Roman"/>
              </a:rPr>
              <a:t>all</a:t>
            </a:r>
            <a:r>
              <a:rPr sz="900" spc="-25" dirty="0" smtClean="0">
                <a:latin typeface="Times New Roman"/>
                <a:cs typeface="Times New Roman"/>
              </a:rPr>
              <a:t>e</a:t>
            </a:r>
            <a:r>
              <a:rPr sz="900" spc="0" dirty="0" smtClean="0">
                <a:latin typeface="Times New Roman"/>
                <a:cs typeface="Times New Roman"/>
              </a:rPr>
              <a:t>l eq</a:t>
            </a:r>
            <a:r>
              <a:rPr sz="900" spc="-25" dirty="0" smtClean="0">
                <a:latin typeface="Times New Roman"/>
                <a:cs typeface="Times New Roman"/>
              </a:rPr>
              <a:t>u</a:t>
            </a:r>
            <a:r>
              <a:rPr sz="900" spc="0" dirty="0" smtClean="0">
                <a:latin typeface="Times New Roman"/>
                <a:cs typeface="Times New Roman"/>
              </a:rPr>
              <a:t>i</a:t>
            </a:r>
            <a:r>
              <a:rPr sz="900" spc="-15" dirty="0" smtClean="0">
                <a:latin typeface="Times New Roman"/>
                <a:cs typeface="Times New Roman"/>
              </a:rPr>
              <a:t>v</a:t>
            </a:r>
            <a:r>
              <a:rPr sz="900" spc="0" dirty="0" smtClean="0">
                <a:latin typeface="Times New Roman"/>
                <a:cs typeface="Times New Roman"/>
              </a:rPr>
              <a:t>a</a:t>
            </a:r>
            <a:r>
              <a:rPr sz="900" spc="10" dirty="0" smtClean="0">
                <a:latin typeface="Times New Roman"/>
                <a:cs typeface="Times New Roman"/>
              </a:rPr>
              <a:t>l</a:t>
            </a:r>
            <a:r>
              <a:rPr sz="900" spc="-25" dirty="0" smtClean="0">
                <a:latin typeface="Times New Roman"/>
                <a:cs typeface="Times New Roman"/>
              </a:rPr>
              <a:t>e</a:t>
            </a:r>
            <a:r>
              <a:rPr sz="900" spc="0" dirty="0" smtClean="0">
                <a:latin typeface="Times New Roman"/>
                <a:cs typeface="Times New Roman"/>
              </a:rPr>
              <a:t>nt</a:t>
            </a:r>
            <a:r>
              <a:rPr sz="900" spc="-15" dirty="0" smtClean="0">
                <a:latin typeface="Times New Roman"/>
                <a:cs typeface="Times New Roman"/>
              </a:rPr>
              <a:t> </a:t>
            </a:r>
            <a:r>
              <a:rPr sz="900" spc="0" dirty="0" smtClean="0">
                <a:latin typeface="Times New Roman"/>
                <a:cs typeface="Times New Roman"/>
              </a:rPr>
              <a:t>re</a:t>
            </a:r>
            <a:r>
              <a:rPr sz="900" spc="-20" dirty="0" smtClean="0">
                <a:latin typeface="Times New Roman"/>
                <a:cs typeface="Times New Roman"/>
              </a:rPr>
              <a:t>s</a:t>
            </a:r>
            <a:r>
              <a:rPr sz="900" spc="0" dirty="0" smtClean="0">
                <a:latin typeface="Times New Roman"/>
                <a:cs typeface="Times New Roman"/>
              </a:rPr>
              <a:t>istan</a:t>
            </a:r>
            <a:r>
              <a:rPr sz="900" spc="-20" dirty="0" smtClean="0">
                <a:latin typeface="Times New Roman"/>
                <a:cs typeface="Times New Roman"/>
              </a:rPr>
              <a:t>c</a:t>
            </a:r>
            <a:r>
              <a:rPr sz="900" spc="0" dirty="0" smtClean="0">
                <a:latin typeface="Times New Roman"/>
                <a:cs typeface="Times New Roman"/>
              </a:rPr>
              <a:t>e</a:t>
            </a:r>
            <a:r>
              <a:rPr sz="900" spc="-10" dirty="0" smtClean="0">
                <a:latin typeface="Times New Roman"/>
                <a:cs typeface="Times New Roman"/>
              </a:rPr>
              <a:t> </a:t>
            </a:r>
            <a:r>
              <a:rPr sz="900" spc="-20" dirty="0" smtClean="0">
                <a:latin typeface="Times New Roman"/>
                <a:cs typeface="Times New Roman"/>
              </a:rPr>
              <a:t>f</a:t>
            </a:r>
            <a:r>
              <a:rPr sz="900" spc="-25" dirty="0" smtClean="0">
                <a:latin typeface="Times New Roman"/>
                <a:cs typeface="Times New Roman"/>
              </a:rPr>
              <a:t>o</a:t>
            </a:r>
            <a:r>
              <a:rPr sz="900" spc="0" dirty="0" smtClean="0">
                <a:latin typeface="Times New Roman"/>
                <a:cs typeface="Times New Roman"/>
              </a:rPr>
              <a:t>r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2540" algn="ctr">
              <a:lnSpc>
                <a:spcPct val="100000"/>
              </a:lnSpc>
            </a:pPr>
            <a:r>
              <a:rPr sz="900" spc="0" dirty="0" smtClean="0">
                <a:latin typeface="Times New Roman"/>
                <a:cs typeface="Times New Roman"/>
              </a:rPr>
              <a:t>resi</a:t>
            </a:r>
            <a:r>
              <a:rPr sz="900" spc="-20" dirty="0" smtClean="0">
                <a:latin typeface="Times New Roman"/>
                <a:cs typeface="Times New Roman"/>
              </a:rPr>
              <a:t>s</a:t>
            </a:r>
            <a:r>
              <a:rPr sz="900" spc="0" dirty="0" smtClean="0">
                <a:latin typeface="Times New Roman"/>
                <a:cs typeface="Times New Roman"/>
              </a:rPr>
              <a:t>t</a:t>
            </a:r>
            <a:r>
              <a:rPr sz="900" spc="-15" dirty="0" smtClean="0">
                <a:latin typeface="Times New Roman"/>
                <a:cs typeface="Times New Roman"/>
              </a:rPr>
              <a:t>o</a:t>
            </a:r>
            <a:r>
              <a:rPr sz="900" spc="0" dirty="0" smtClean="0">
                <a:latin typeface="Times New Roman"/>
                <a:cs typeface="Times New Roman"/>
              </a:rPr>
              <a:t>rs </a:t>
            </a:r>
            <a:r>
              <a:rPr sz="900" spc="-5" dirty="0" smtClean="0">
                <a:latin typeface="Times New Roman"/>
                <a:cs typeface="Times New Roman"/>
              </a:rPr>
              <a:t>R</a:t>
            </a:r>
            <a:r>
              <a:rPr sz="900" spc="0" baseline="-13888" dirty="0" smtClean="0">
                <a:latin typeface="Times New Roman"/>
                <a:cs typeface="Times New Roman"/>
              </a:rPr>
              <a:t>2  </a:t>
            </a:r>
            <a:r>
              <a:rPr sz="900" spc="-15" baseline="-13888" dirty="0" smtClean="0">
                <a:latin typeface="Times New Roman"/>
                <a:cs typeface="Times New Roman"/>
              </a:rPr>
              <a:t> </a:t>
            </a:r>
            <a:r>
              <a:rPr sz="900" spc="0" dirty="0" smtClean="0">
                <a:latin typeface="Times New Roman"/>
                <a:cs typeface="Times New Roman"/>
              </a:rPr>
              <a:t>and</a:t>
            </a:r>
            <a:r>
              <a:rPr sz="900" spc="-20" dirty="0" smtClean="0">
                <a:latin typeface="Times New Roman"/>
                <a:cs typeface="Times New Roman"/>
              </a:rPr>
              <a:t> </a:t>
            </a:r>
            <a:r>
              <a:rPr sz="900" spc="5" dirty="0" smtClean="0">
                <a:latin typeface="Times New Roman"/>
                <a:cs typeface="Times New Roman"/>
              </a:rPr>
              <a:t>R</a:t>
            </a:r>
            <a:r>
              <a:rPr sz="900" spc="7" baseline="-13888" dirty="0" smtClean="0">
                <a:latin typeface="Times New Roman"/>
                <a:cs typeface="Times New Roman"/>
              </a:rPr>
              <a:t>3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5931407"/>
            <a:ext cx="344932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urce cu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u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’s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aw: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772716"/>
            <a:ext cx="5535930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I1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to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al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curr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par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4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7" baseline="-10416" dirty="0" smtClean="0">
                <a:latin typeface="Times New Roman"/>
                <a:cs typeface="Times New Roman"/>
              </a:rPr>
              <a:t>2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R</a:t>
            </a:r>
            <a:r>
              <a:rPr sz="1200" spc="-7" baseline="-10416" dirty="0" smtClean="0">
                <a:latin typeface="Times New Roman"/>
                <a:cs typeface="Times New Roman"/>
              </a:rPr>
              <a:t>3 </a:t>
            </a:r>
            <a:r>
              <a:rPr sz="1200" spc="-120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de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ed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7946135"/>
            <a:ext cx="526034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: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5" dirty="0" smtClean="0">
                <a:latin typeface="Times New Roman"/>
                <a:cs typeface="Times New Roman"/>
              </a:rPr>
              <a:t>I</a:t>
            </a:r>
            <a:r>
              <a:rPr sz="1200" spc="-7" baseline="-10416" dirty="0" smtClean="0">
                <a:latin typeface="Times New Roman"/>
                <a:cs typeface="Times New Roman"/>
              </a:rPr>
              <a:t>4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20" dirty="0" smtClean="0">
                <a:latin typeface="Times New Roman"/>
                <a:cs typeface="Times New Roman"/>
              </a:rPr>
              <a:t>I</a:t>
            </a:r>
            <a:r>
              <a:rPr sz="1200" spc="-7" baseline="-10416" dirty="0" smtClean="0">
                <a:latin typeface="Times New Roman"/>
                <a:cs typeface="Times New Roman"/>
              </a:rPr>
              <a:t>s</a:t>
            </a:r>
            <a:r>
              <a:rPr sz="1200" spc="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</a:t>
            </a:r>
            <a:r>
              <a:rPr sz="1200" spc="-5" dirty="0" smtClean="0">
                <a:latin typeface="Times New Roman"/>
                <a:cs typeface="Times New Roman"/>
              </a:rPr>
              <a:t>V</a:t>
            </a:r>
            <a:r>
              <a:rPr sz="1200" spc="7" baseline="-10416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39567" y="1243583"/>
            <a:ext cx="2295144" cy="1228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2953511"/>
            <a:ext cx="2609088" cy="3627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13888" y="3468623"/>
            <a:ext cx="1752600" cy="1362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5541264"/>
            <a:ext cx="2057400" cy="2590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5736" y="6281927"/>
            <a:ext cx="1417320" cy="3718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5736" y="7336535"/>
            <a:ext cx="3026664" cy="475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65832" y="8293607"/>
            <a:ext cx="2648712" cy="14386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5081015"/>
            <a:ext cx="463931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H.</a:t>
            </a:r>
            <a:r>
              <a:rPr sz="1200" spc="-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//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 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ages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525511"/>
            <a:ext cx="428498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H.</a:t>
            </a:r>
            <a:r>
              <a:rPr sz="1200" spc="-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//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ca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ages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work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2368295"/>
            <a:ext cx="2846832" cy="371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9600" y="1243583"/>
            <a:ext cx="1969007" cy="1496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2892551"/>
            <a:ext cx="1990344" cy="390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3438144"/>
            <a:ext cx="3209543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4084320"/>
            <a:ext cx="3026664" cy="5333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80488" y="5428488"/>
            <a:ext cx="2819400" cy="19629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98776" y="7872983"/>
            <a:ext cx="2785872" cy="18745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9159"/>
            <a:ext cx="5680075" cy="1325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Y-</a:t>
            </a:r>
            <a:r>
              <a:rPr sz="1200" b="1" spc="1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Δ AND </a:t>
            </a:r>
            <a:r>
              <a:rPr sz="1200" b="1" spc="-2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Δ-Y  CONVERS</a:t>
            </a:r>
            <a:r>
              <a:rPr sz="1200" b="1" spc="-15" dirty="0" smtClean="0">
                <a:latin typeface="Times New Roman"/>
                <a:cs typeface="Times New Roman"/>
              </a:rPr>
              <a:t>I</a:t>
            </a:r>
            <a:r>
              <a:rPr sz="1200" b="1" spc="0" dirty="0" smtClean="0">
                <a:latin typeface="Times New Roman"/>
                <a:cs typeface="Times New Roman"/>
              </a:rPr>
              <a:t>ONS: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3"/>
              </a:spcBef>
            </a:pPr>
            <a:endParaRPr sz="1000"/>
          </a:p>
          <a:p>
            <a:pPr marL="12700" marR="12700">
              <a:lnSpc>
                <a:spcPct val="109600"/>
              </a:lnSpc>
            </a:pP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gura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are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ered in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 </a:t>
            </a:r>
            <a:r>
              <a:rPr sz="1200" spc="-1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appe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 to </a:t>
            </a:r>
            <a:r>
              <a:rPr sz="1200" spc="-1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para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 c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ecess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nv</a:t>
            </a:r>
            <a:r>
              <a:rPr sz="1200" spc="0" dirty="0" smtClean="0">
                <a:latin typeface="Times New Roman"/>
                <a:cs typeface="Times New Roman"/>
              </a:rPr>
              <a:t>ert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 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 to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k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dal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0" dirty="0" smtClean="0">
                <a:latin typeface="Times New Roman"/>
                <a:cs typeface="Times New Roman"/>
              </a:rPr>
              <a:t>ed. Two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gura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acc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t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ff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are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Y)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 (Δ)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gura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 de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404421"/>
            <a:ext cx="5513070" cy="740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pu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-3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equa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nv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Δ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ers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De</a:t>
            </a:r>
            <a:r>
              <a:rPr sz="1200" b="1" u="heavy" spc="-30" dirty="0" smtClean="0">
                <a:latin typeface="Times New Roman"/>
                <a:cs typeface="Times New Roman"/>
              </a:rPr>
              <a:t>l</a:t>
            </a:r>
            <a:r>
              <a:rPr sz="1200" b="1" u="heavy" spc="0" dirty="0" smtClean="0">
                <a:latin typeface="Times New Roman"/>
                <a:cs typeface="Times New Roman"/>
              </a:rPr>
              <a:t>ta</a:t>
            </a:r>
            <a:r>
              <a:rPr sz="1200" u="heavy" spc="2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to</a:t>
            </a:r>
            <a:r>
              <a:rPr sz="1200" u="heavy" spc="2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S</a:t>
            </a:r>
            <a:r>
              <a:rPr sz="1200" b="1" u="heavy" spc="10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ar</a:t>
            </a:r>
            <a:r>
              <a:rPr sz="1200" u="heavy" spc="-2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8744773"/>
            <a:ext cx="5406390" cy="408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b="1" i="1" spc="0" dirty="0" smtClean="0">
                <a:latin typeface="Times New Roman"/>
                <a:cs typeface="Times New Roman"/>
              </a:rPr>
              <a:t>Note</a:t>
            </a:r>
            <a:r>
              <a:rPr sz="1200" b="1" i="1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ea</a:t>
            </a:r>
            <a:r>
              <a:rPr sz="1200" spc="-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equ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produ</a:t>
            </a:r>
            <a:r>
              <a:rPr sz="1200" spc="-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 in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4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63823" y="7001255"/>
            <a:ext cx="1246631" cy="466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3911" y="2380487"/>
            <a:ext cx="2895600" cy="1905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86455" y="5297423"/>
            <a:ext cx="1810512" cy="15514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82111" y="7623047"/>
            <a:ext cx="1210056" cy="399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82111" y="8174735"/>
            <a:ext cx="1210056" cy="4480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9159"/>
            <a:ext cx="90424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S</a:t>
            </a:r>
            <a:r>
              <a:rPr sz="1200" b="1" u="heavy" spc="10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ar</a:t>
            </a:r>
            <a:r>
              <a:rPr sz="1200" u="heavy" spc="-30" dirty="0" smtClean="0">
                <a:latin typeface="Times New Roman"/>
                <a:cs typeface="Times New Roman"/>
              </a:rPr>
              <a:t> </a:t>
            </a:r>
            <a:r>
              <a:rPr sz="1200" b="1" u="heavy" spc="20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o</a:t>
            </a:r>
            <a:r>
              <a:rPr sz="1200" u="heavy" spc="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De</a:t>
            </a:r>
            <a:r>
              <a:rPr sz="1200" b="1" u="heavy" spc="-20" dirty="0" smtClean="0">
                <a:latin typeface="Times New Roman"/>
                <a:cs typeface="Times New Roman"/>
              </a:rPr>
              <a:t>l</a:t>
            </a:r>
            <a:r>
              <a:rPr sz="1200" b="1" u="heavy" spc="0" dirty="0" smtClean="0">
                <a:latin typeface="Times New Roman"/>
                <a:cs typeface="Times New Roman"/>
              </a:rPr>
              <a:t>ta: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567366"/>
            <a:ext cx="5647055" cy="1149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9200"/>
              </a:lnSpc>
            </a:pP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b="1" i="1" spc="0" dirty="0" smtClean="0">
                <a:latin typeface="Times New Roman"/>
                <a:cs typeface="Times New Roman"/>
              </a:rPr>
              <a:t>Note</a:t>
            </a:r>
            <a:r>
              <a:rPr sz="1200" b="1" i="1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each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e</a:t>
            </a:r>
            <a:r>
              <a:rPr sz="1200" spc="20" dirty="0" smtClean="0">
                <a:latin typeface="Times New Roman"/>
                <a:cs typeface="Times New Roman"/>
              </a:rPr>
              <a:t>q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du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 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ded by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ar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 to </a:t>
            </a:r>
            <a:r>
              <a:rPr sz="1200" spc="-1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de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85725">
              <a:lnSpc>
                <a:spcPct val="108300"/>
              </a:lnSpc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ccur if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ues</a:t>
            </a:r>
            <a:r>
              <a:rPr sz="1200" spc="20" dirty="0" smtClean="0">
                <a:latin typeface="Times New Roman"/>
                <a:cs typeface="Times New Roman"/>
              </a:rPr>
              <a:t> 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Δ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we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e.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-15" baseline="-10416" dirty="0" smtClean="0">
                <a:latin typeface="Times New Roman"/>
                <a:cs typeface="Times New Roman"/>
              </a:rPr>
              <a:t>A</a:t>
            </a:r>
            <a:r>
              <a:rPr sz="1200" spc="120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=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15" baseline="-10416" dirty="0" smtClean="0">
                <a:latin typeface="Times New Roman"/>
                <a:cs typeface="Times New Roman"/>
              </a:rPr>
              <a:t>B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= </a:t>
            </a: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30" baseline="-10416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8926007"/>
            <a:ext cx="5598160" cy="611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92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Δ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appe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r.</a:t>
            </a:r>
            <a:r>
              <a:rPr sz="1200" spc="20" dirty="0" smtClean="0">
                <a:latin typeface="Times New Roman"/>
                <a:cs typeface="Times New Roman"/>
              </a:rPr>
              <a:t> 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ed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as a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ee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(T)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pi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p)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, resp</a:t>
            </a:r>
            <a:r>
              <a:rPr sz="1200" spc="-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equa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us</a:t>
            </a:r>
            <a:r>
              <a:rPr sz="1200" spc="-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nv</a:t>
            </a:r>
            <a:r>
              <a:rPr sz="1200" spc="0" dirty="0" smtClean="0">
                <a:latin typeface="Times New Roman"/>
                <a:cs typeface="Times New Roman"/>
              </a:rPr>
              <a:t>ert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 e</a:t>
            </a:r>
            <a:r>
              <a:rPr sz="1200" spc="-2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ac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 as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-3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Δ  tra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20567" y="2883407"/>
            <a:ext cx="1533144" cy="429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20567" y="4038600"/>
            <a:ext cx="1542287" cy="408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86455" y="1243583"/>
            <a:ext cx="1810512" cy="14874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20567" y="3465576"/>
            <a:ext cx="1533144" cy="417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5861303"/>
            <a:ext cx="3267455" cy="9357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6949440"/>
            <a:ext cx="2200656" cy="12009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657855"/>
            <a:ext cx="24218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e: C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vert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 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788407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6461759"/>
            <a:ext cx="292925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eq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914399"/>
            <a:ext cx="3837432" cy="1612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5736" y="3008375"/>
            <a:ext cx="2246376" cy="1645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5135879"/>
            <a:ext cx="3541776" cy="1191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6809231"/>
            <a:ext cx="2295144" cy="17800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6111"/>
            <a:ext cx="246189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: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vert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Δ.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206495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4916423"/>
            <a:ext cx="295021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we</a:t>
            </a:r>
            <a:r>
              <a:rPr sz="1200" spc="-3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er,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ree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 equa</a:t>
            </a:r>
            <a:r>
              <a:rPr sz="1200" spc="-4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5590032"/>
            <a:ext cx="28448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260591"/>
            <a:ext cx="248094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eq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5736" y="1243583"/>
            <a:ext cx="2170176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3553967"/>
            <a:ext cx="2962656" cy="1228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5266944"/>
            <a:ext cx="1645920" cy="1889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5937503"/>
            <a:ext cx="1018032" cy="192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6611111"/>
            <a:ext cx="2151888" cy="182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9159"/>
            <a:ext cx="568896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: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F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to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al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ne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work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ere 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2" baseline="-10416" dirty="0" smtClean="0">
                <a:latin typeface="Times New Roman"/>
                <a:cs typeface="Times New Roman"/>
              </a:rPr>
              <a:t>A</a:t>
            </a:r>
            <a:r>
              <a:rPr sz="1200" spc="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= 3Ω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2" baseline="-10416" dirty="0" smtClean="0">
                <a:latin typeface="Times New Roman"/>
                <a:cs typeface="Times New Roman"/>
              </a:rPr>
              <a:t>B</a:t>
            </a:r>
            <a:r>
              <a:rPr sz="1200" spc="142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=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3Ω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,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22" baseline="-10416" dirty="0" smtClean="0">
                <a:latin typeface="Times New Roman"/>
                <a:cs typeface="Times New Roman"/>
              </a:rPr>
              <a:t>C</a:t>
            </a:r>
            <a:endParaRPr sz="1200" baseline="-10416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dirty="0" smtClean="0">
                <a:latin typeface="Times New Roman"/>
                <a:cs typeface="Times New Roman"/>
              </a:rPr>
              <a:t>= 6Ω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892552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4870703"/>
            <a:ext cx="316166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Δ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Y,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as s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6830567"/>
            <a:ext cx="349567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x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: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to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al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ance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rk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1444751"/>
            <a:ext cx="2313432" cy="1316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3243071"/>
            <a:ext cx="3514344" cy="1493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5495544"/>
            <a:ext cx="2721864" cy="1200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36135" y="5218176"/>
            <a:ext cx="1990343" cy="1478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7178040"/>
            <a:ext cx="2142744" cy="1493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1919</Words>
  <Application>Microsoft Office PowerPoint</Application>
  <PresentationFormat>Custom</PresentationFormat>
  <Paragraphs>125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Comp_Eng_1</dc:creator>
  <cp:lastModifiedBy>engineer</cp:lastModifiedBy>
  <cp:revision>3</cp:revision>
  <dcterms:created xsi:type="dcterms:W3CDTF">2018-11-11T08:47:25Z</dcterms:created>
  <dcterms:modified xsi:type="dcterms:W3CDTF">2018-11-11T06:17:14Z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2015-12-08T00:00:00Z</vt:filetime>
  </property>
  <property fmtid="{D5CDD505-2E9C-101B-9397-08002B2CF9AE}" pid="3" name="LastSaved">
    <vt:filetime>2018-11-11T00:00:00Z</vt:filetime>
  </property>
</Properties>
</file>